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0" r:id="rId5"/>
    <p:sldId id="267" r:id="rId6"/>
    <p:sldId id="265" r:id="rId7"/>
    <p:sldId id="268" r:id="rId8"/>
    <p:sldId id="261" r:id="rId9"/>
    <p:sldId id="262" r:id="rId10"/>
    <p:sldId id="263" r:id="rId11"/>
    <p:sldId id="266" r:id="rId12"/>
    <p:sldId id="264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02.08.2020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02.08.2020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Autofit/>
          </a:bodyPr>
          <a:lstStyle/>
          <a:p>
            <a:r>
              <a:rPr lang="en-US" sz="5400" dirty="0" err="1"/>
              <a:t>Sber</a:t>
            </a:r>
            <a:r>
              <a:rPr lang="en-US" sz="5400" dirty="0"/>
              <a:t> Online</a:t>
            </a:r>
            <a:br>
              <a:rPr lang="en-US" sz="5400" dirty="0"/>
            </a:br>
            <a:r>
              <a:rPr lang="ru-RU" sz="5400" dirty="0"/>
              <a:t>Система Анализа Комментариев</a:t>
            </a:r>
            <a:endParaRPr lang="ru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LambdaTeam</a:t>
            </a:r>
            <a:endParaRPr lang="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5BF32-0D8F-4317-9C85-35D065EC5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мы сделали лучше?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4E66F-43EE-4CB0-9A6D-49AB669CE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Оценка когерентности – 70%</a:t>
            </a:r>
          </a:p>
          <a:p>
            <a:r>
              <a:rPr lang="ru-RU" dirty="0"/>
              <a:t>Оценка точности модели по </a:t>
            </a:r>
            <a:r>
              <a:rPr lang="en-US" dirty="0"/>
              <a:t>f1 score - ~90%</a:t>
            </a:r>
            <a:endParaRPr lang="ru-RU" dirty="0"/>
          </a:p>
          <a:p>
            <a:r>
              <a:rPr lang="ru-RU" dirty="0"/>
              <a:t>Удобный и понятный интерфейс</a:t>
            </a:r>
          </a:p>
          <a:p>
            <a:r>
              <a:rPr lang="ru-RU" dirty="0"/>
              <a:t>Быстрый и отказоустойчивый </a:t>
            </a:r>
            <a:r>
              <a:rPr lang="en-US" dirty="0"/>
              <a:t>back-end</a:t>
            </a:r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61D784-F5F6-46E8-BB19-175B9D1E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7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5BF32-0D8F-4317-9C85-35D065EC5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мы могли бы сделать лучше?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4E66F-43EE-4CB0-9A6D-49AB669CE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Полностью автоматизированный </a:t>
            </a:r>
            <a:r>
              <a:rPr lang="en-US" dirty="0"/>
              <a:t>ML-Ops </a:t>
            </a:r>
            <a:r>
              <a:rPr lang="ru-RU" dirty="0"/>
              <a:t>процесс для полной автоматизации до-обучения и релиза модели в </a:t>
            </a:r>
            <a:r>
              <a:rPr lang="ru-RU" dirty="0" err="1"/>
              <a:t>продакшн</a:t>
            </a:r>
            <a:r>
              <a:rPr lang="ru-RU" dirty="0"/>
              <a:t>.</a:t>
            </a:r>
          </a:p>
          <a:p>
            <a:r>
              <a:rPr lang="ru-RU" dirty="0"/>
              <a:t>С помощью </a:t>
            </a:r>
            <a:r>
              <a:rPr lang="en-US" dirty="0"/>
              <a:t>albert</a:t>
            </a:r>
            <a:r>
              <a:rPr lang="ru-RU" dirty="0"/>
              <a:t>-модели (уменьшенная версия </a:t>
            </a:r>
            <a:r>
              <a:rPr lang="en-US" dirty="0"/>
              <a:t>BERT) </a:t>
            </a:r>
            <a:r>
              <a:rPr lang="ru-RU" dirty="0"/>
              <a:t>классифицировать отзывы на положительные и отрицательные (не хватило времени для обучения)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61D784-F5F6-46E8-BB19-175B9D1E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3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832FDEC-7C46-40F3-A078-16AB08A8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AB9A6B-BD90-4AE6-9A51-478B28E4C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en-US" dirty="0" err="1"/>
              <a:t>LambdaTeam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173DCF-3B9D-44C3-9DB9-41ECE4F6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FD9FC9-5FD1-4E3B-B719-212F55599717}" type="datetime1">
              <a:rPr lang="ru-RU" smtClean="0"/>
              <a:t>02.08.2020</a:t>
            </a:fld>
            <a:endParaRPr lang="en-US" dirty="0"/>
          </a:p>
        </p:txBody>
      </p:sp>
      <p:pic>
        <p:nvPicPr>
          <p:cNvPr id="3074" name="Picture 2" descr="Мем: Stonks — Интернет на TJ">
            <a:extLst>
              <a:ext uri="{FF2B5EF4-FFF2-40B4-BE49-F238E27FC236}">
                <a16:creationId xmlns:a16="http://schemas.microsoft.com/office/drawing/2014/main" id="{EBC099E7-2B33-45EA-87C7-5257AE0FD88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 b="4615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7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sz="4800" i="1" dirty="0">
                <a:solidFill>
                  <a:srgbClr val="FFFFFF"/>
                </a:solidFill>
              </a:rPr>
              <a:t>Пишите код так, как будто его будет сопровождать склонный к насилию психопат, который знает, где вы живете</a:t>
            </a:r>
            <a:endParaRPr lang="ru" sz="4800" i="1" dirty="0">
              <a:solidFill>
                <a:srgbClr val="FFFFFF"/>
              </a:solidFill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u" dirty="0">
                <a:solidFill>
                  <a:srgbClr val="FFFFFF"/>
                </a:solidFill>
              </a:rPr>
              <a:t>— </a:t>
            </a:r>
            <a:r>
              <a:rPr lang="ru-RU" dirty="0">
                <a:solidFill>
                  <a:srgbClr val="FFFFFF"/>
                </a:solidFill>
              </a:rPr>
              <a:t>Стив </a:t>
            </a:r>
            <a:r>
              <a:rPr lang="ru-RU" dirty="0" err="1">
                <a:solidFill>
                  <a:srgbClr val="FFFFFF"/>
                </a:solidFill>
              </a:rPr>
              <a:t>Макконел</a:t>
            </a:r>
            <a:endParaRPr lang="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10021-DF7A-4637-976C-2A867C43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4360" cy="1450757"/>
          </a:xfrm>
        </p:spPr>
        <p:txBody>
          <a:bodyPr/>
          <a:lstStyle/>
          <a:p>
            <a:r>
              <a:rPr lang="en-US" dirty="0" err="1"/>
              <a:t>LambdaTeam</a:t>
            </a:r>
            <a:r>
              <a:rPr lang="en-US" dirty="0"/>
              <a:t> - </a:t>
            </a:r>
            <a:r>
              <a:rPr lang="ru-RU" dirty="0"/>
              <a:t>Москва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FC1DC-EFB7-490F-8E35-9EFB8AB73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CAD758-5552-445A-852C-E6A83E914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6" t="17651" r="19705" b="33232"/>
          <a:stretch/>
        </p:blipFill>
        <p:spPr>
          <a:xfrm>
            <a:off x="1317071" y="2300681"/>
            <a:ext cx="2055302" cy="22566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22BD19-F216-4C16-845D-966CF8BD2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5" t="6239" r="22069" b="34801"/>
          <a:stretch/>
        </p:blipFill>
        <p:spPr>
          <a:xfrm>
            <a:off x="8819629" y="2300681"/>
            <a:ext cx="2147582" cy="2255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E8DE2-4E3B-4DC8-84AD-4CA40A16B7D9}"/>
              </a:ext>
            </a:extLst>
          </p:cNvPr>
          <p:cNvSpPr txBox="1"/>
          <p:nvPr/>
        </p:nvSpPr>
        <p:spPr>
          <a:xfrm>
            <a:off x="1266579" y="4797474"/>
            <a:ext cx="2146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Кирилленко Кирилл</a:t>
            </a:r>
          </a:p>
          <a:p>
            <a:pPr algn="ctr"/>
            <a:r>
              <a:rPr lang="en-US" dirty="0"/>
              <a:t>Front-End, iOS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9B5A4-3826-4C29-B4E4-DC52BED5493B}"/>
              </a:ext>
            </a:extLst>
          </p:cNvPr>
          <p:cNvSpPr txBox="1"/>
          <p:nvPr/>
        </p:nvSpPr>
        <p:spPr>
          <a:xfrm>
            <a:off x="8655870" y="4797474"/>
            <a:ext cx="2500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Еремин Максим</a:t>
            </a:r>
          </a:p>
          <a:p>
            <a:pPr algn="ctr"/>
            <a:r>
              <a:rPr lang="en-US" dirty="0"/>
              <a:t>Back-End, Data Science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29AE1-6CBC-4197-9D34-73416D2BC363}"/>
              </a:ext>
            </a:extLst>
          </p:cNvPr>
          <p:cNvSpPr txBox="1"/>
          <p:nvPr/>
        </p:nvSpPr>
        <p:spPr>
          <a:xfrm>
            <a:off x="4876010" y="4797474"/>
            <a:ext cx="2500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Мазаев Артемий</a:t>
            </a:r>
          </a:p>
          <a:p>
            <a:pPr algn="ctr"/>
            <a:r>
              <a:rPr lang="en-US" dirty="0"/>
              <a:t>Back-End, Data Science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16723D-FA43-49E2-81ED-4B0878A2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72" y="2300681"/>
            <a:ext cx="2417055" cy="241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48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8F4ABF-CA83-4EE2-80B8-87DDBED5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41BF33-065E-4235-8DB8-DED3CE0F6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основе данных предоставленных Сбербанком мы смогли </a:t>
            </a:r>
            <a:r>
              <a:rPr lang="ru-RU" dirty="0" err="1"/>
              <a:t>откластеризовать</a:t>
            </a:r>
            <a:r>
              <a:rPr lang="ru-RU" dirty="0"/>
              <a:t> отзывы на 130 аспектов, которые потом послужили основной для классификации (400 тыс. строк очищенных и нормализованных данных, прошедших кросс-валидацию)</a:t>
            </a:r>
          </a:p>
          <a:p>
            <a:r>
              <a:rPr lang="ru-RU" dirty="0"/>
              <a:t>Для кластеризации и классификации мы использовали модель </a:t>
            </a:r>
            <a:r>
              <a:rPr lang="en-US" dirty="0"/>
              <a:t>ABAE (</a:t>
            </a:r>
            <a:r>
              <a:rPr lang="ru-RU" dirty="0"/>
              <a:t>построена на основе </a:t>
            </a:r>
            <a:r>
              <a:rPr lang="en-US" dirty="0"/>
              <a:t>self-attention, </a:t>
            </a:r>
            <a:r>
              <a:rPr lang="ru-RU" dirty="0"/>
              <a:t>в отличие от </a:t>
            </a:r>
            <a:r>
              <a:rPr lang="en-US" dirty="0"/>
              <a:t>LDA</a:t>
            </a:r>
            <a:r>
              <a:rPr lang="ru-RU" dirty="0"/>
              <a:t>, </a:t>
            </a:r>
            <a:r>
              <a:rPr lang="en-US" dirty="0"/>
              <a:t>LSA</a:t>
            </a:r>
            <a:r>
              <a:rPr lang="ru-RU" dirty="0"/>
              <a:t>, </a:t>
            </a:r>
            <a:r>
              <a:rPr lang="en-US" dirty="0"/>
              <a:t>ARTM </a:t>
            </a:r>
            <a:r>
              <a:rPr lang="ru-RU" dirty="0"/>
              <a:t>и других классических методов более устойчива</a:t>
            </a:r>
            <a:r>
              <a:rPr lang="en-US" dirty="0"/>
              <a:t>)</a:t>
            </a:r>
            <a:r>
              <a:rPr lang="ru-RU" dirty="0"/>
              <a:t>. Время обучения 7 часов. </a:t>
            </a:r>
          </a:p>
          <a:p>
            <a:r>
              <a:rPr lang="ru-RU" dirty="0"/>
              <a:t>Для использования сотрудниками было реализовано приложение под </a:t>
            </a:r>
            <a:r>
              <a:rPr lang="en-US" dirty="0"/>
              <a:t>iOS</a:t>
            </a:r>
            <a:r>
              <a:rPr lang="ru-RU" dirty="0"/>
              <a:t> с использованием только стандартных библиотек (использовался </a:t>
            </a:r>
            <a:r>
              <a:rPr lang="en-US" dirty="0" err="1"/>
              <a:t>SwiftUI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Для бэк-</a:t>
            </a:r>
            <a:r>
              <a:rPr lang="ru-RU" dirty="0" err="1"/>
              <a:t>енда</a:t>
            </a:r>
            <a:r>
              <a:rPr lang="ru-RU" dirty="0"/>
              <a:t> использовался </a:t>
            </a:r>
            <a:r>
              <a:rPr lang="en-US" dirty="0"/>
              <a:t>Python</a:t>
            </a:r>
            <a:r>
              <a:rPr lang="ru-RU" dirty="0"/>
              <a:t> (</a:t>
            </a:r>
            <a:r>
              <a:rPr lang="en-US" dirty="0" err="1"/>
              <a:t>nltk</a:t>
            </a:r>
            <a:r>
              <a:rPr lang="en-US" dirty="0"/>
              <a:t>, spacy, </a:t>
            </a:r>
            <a:r>
              <a:rPr lang="en-US" dirty="0" err="1"/>
              <a:t>gensim</a:t>
            </a:r>
            <a:r>
              <a:rPr lang="ru-RU" dirty="0"/>
              <a:t>)</a:t>
            </a:r>
            <a:r>
              <a:rPr lang="en-US" dirty="0"/>
              <a:t>, Django, Docker </a:t>
            </a:r>
            <a:r>
              <a:rPr lang="ru-RU" dirty="0"/>
              <a:t>и </a:t>
            </a:r>
            <a:r>
              <a:rPr lang="en-US" dirty="0"/>
              <a:t>Kubernetes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62CB49-98CC-481E-B9AF-CB7E8D82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8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67CC94-1880-43DA-B0A6-7DA719D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</a:t>
            </a:r>
            <a:r>
              <a:rPr lang="en-US" dirty="0"/>
              <a:t>- ABAE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EAB761-095E-4723-8A1A-3A519C82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9534E4-8AFB-4A02-ACC5-2E221B98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7" y="1961149"/>
            <a:ext cx="6934802" cy="2223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62117B-10D8-473B-842A-7568707C9F74}"/>
              </a:ext>
            </a:extLst>
          </p:cNvPr>
          <p:cNvSpPr txBox="1"/>
          <p:nvPr/>
        </p:nvSpPr>
        <p:spPr>
          <a:xfrm>
            <a:off x="1853967" y="4309734"/>
            <a:ext cx="278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Устойчивость к опечаткам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4C77F8-AF55-46FA-BF97-91196F12F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930" y="4046261"/>
            <a:ext cx="5835844" cy="1936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D3B7C-C4B0-414E-9F0D-6200EC8588AE}"/>
              </a:ext>
            </a:extLst>
          </p:cNvPr>
          <p:cNvSpPr txBox="1"/>
          <p:nvPr/>
        </p:nvSpPr>
        <p:spPr>
          <a:xfrm>
            <a:off x="7794770" y="5982991"/>
            <a:ext cx="268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Численное тестирование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04589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8F4ABF-CA83-4EE2-80B8-87DDBED5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 - </a:t>
            </a:r>
            <a:r>
              <a:rPr lang="en-US" dirty="0"/>
              <a:t>iOS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62CB49-98CC-481E-B9AF-CB7E8D82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13405A-0CE5-47AC-B3E3-06C00BF43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2" t="9542" r="11797" b="8991"/>
          <a:stretch/>
        </p:blipFill>
        <p:spPr>
          <a:xfrm>
            <a:off x="1731420" y="1931934"/>
            <a:ext cx="2182290" cy="43371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A1C69F-4FD7-4F00-88C9-994A2DF64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4" t="10030" r="9397" b="5995"/>
          <a:stretch/>
        </p:blipFill>
        <p:spPr>
          <a:xfrm>
            <a:off x="3913710" y="1931934"/>
            <a:ext cx="2182290" cy="43371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F0DCBF-2037-4470-BC3E-FC3B63A62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44" t="9908" r="9495" b="5996"/>
          <a:stretch/>
        </p:blipFill>
        <p:spPr>
          <a:xfrm>
            <a:off x="6101812" y="1931934"/>
            <a:ext cx="2176478" cy="43371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5C9599-1B3A-480A-A025-DB1A4DC5CC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43" t="10122" r="13293" b="8710"/>
          <a:stretch/>
        </p:blipFill>
        <p:spPr>
          <a:xfrm>
            <a:off x="8278290" y="1931935"/>
            <a:ext cx="2130827" cy="433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722FD-5A00-4674-8AAB-56BCF392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r>
              <a:rPr lang="en-US" dirty="0"/>
              <a:t> – </a:t>
            </a:r>
            <a:r>
              <a:rPr lang="ru-RU" dirty="0"/>
              <a:t>Генерация автоответа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E46CFD-8EEC-4B50-8579-6426B719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EC7FA0-0D18-4D01-9A24-D01FD8C7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56" y="4119871"/>
            <a:ext cx="9754445" cy="815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AFEA14-88AB-42D1-9658-1165A34F82F4}"/>
              </a:ext>
            </a:extLst>
          </p:cNvPr>
          <p:cNvSpPr txBox="1"/>
          <p:nvPr/>
        </p:nvSpPr>
        <p:spPr>
          <a:xfrm>
            <a:off x="1308683" y="2298583"/>
            <a:ext cx="958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ответа на отзыв по уже существующим комментариям был использован алгоритм нахождения расстояния Левенштейна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50C802-AA86-40D8-910E-F80F870C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56" y="4897326"/>
            <a:ext cx="9754445" cy="10135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EF6B38-6B6F-4452-A40B-37D3AC34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77" y="2964139"/>
            <a:ext cx="9754445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2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jango Community | Django">
            <a:extLst>
              <a:ext uri="{FF2B5EF4-FFF2-40B4-BE49-F238E27FC236}">
                <a16:creationId xmlns:a16="http://schemas.microsoft.com/office/drawing/2014/main" id="{773FEDCF-921B-45BC-A825-AAD801B7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81" y="3584641"/>
            <a:ext cx="1460582" cy="66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8F89E-7739-4E5C-A993-642156230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решения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6DC862-8B87-4B3F-9348-52B058D7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8D4979-46F2-4AAC-AB9B-26FCE1B4B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19" t="10397" r="12844" b="9357"/>
          <a:stretch/>
        </p:blipFill>
        <p:spPr>
          <a:xfrm>
            <a:off x="490870" y="1948814"/>
            <a:ext cx="1736669" cy="3462779"/>
          </a:xfrm>
          <a:prstGeom prst="rect">
            <a:avLst/>
          </a:prstGeom>
        </p:spPr>
      </p:pic>
      <p:pic>
        <p:nvPicPr>
          <p:cNvPr id="1028" name="Picture 4" descr="Architecture of the the neural attention-based aspect extraction ...">
            <a:extLst>
              <a:ext uri="{FF2B5EF4-FFF2-40B4-BE49-F238E27FC236}">
                <a16:creationId xmlns:a16="http://schemas.microsoft.com/office/drawing/2014/main" id="{97E17BB1-67D1-4BC6-9A62-3B820366A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523" y="3094810"/>
            <a:ext cx="1736670" cy="117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5A7714-B3B9-482F-8AC4-9F57A402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121" y="2805587"/>
            <a:ext cx="891659" cy="86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cker Logos and Photos | Docker">
            <a:extLst>
              <a:ext uri="{FF2B5EF4-FFF2-40B4-BE49-F238E27FC236}">
                <a16:creationId xmlns:a16="http://schemas.microsoft.com/office/drawing/2014/main" id="{FBB00E50-9C3B-4FDF-B575-8B263B3F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73" y="3916923"/>
            <a:ext cx="815028" cy="6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ker Logos and Photos | Docker">
            <a:extLst>
              <a:ext uri="{FF2B5EF4-FFF2-40B4-BE49-F238E27FC236}">
                <a16:creationId xmlns:a16="http://schemas.microsoft.com/office/drawing/2014/main" id="{B8CDF175-F148-4DE3-B7DA-2815C947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49" y="3916923"/>
            <a:ext cx="815028" cy="6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ML — Википедия">
            <a:extLst>
              <a:ext uri="{FF2B5EF4-FFF2-40B4-BE49-F238E27FC236}">
                <a16:creationId xmlns:a16="http://schemas.microsoft.com/office/drawing/2014/main" id="{2DD1F8A4-B030-4554-AE99-C0DB0F20D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603" y="3400999"/>
            <a:ext cx="1031846" cy="10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S | Викии Вики | Fandom">
            <a:extLst>
              <a:ext uri="{FF2B5EF4-FFF2-40B4-BE49-F238E27FC236}">
                <a16:creationId xmlns:a16="http://schemas.microsoft.com/office/drawing/2014/main" id="{7BCB1D87-8741-41E3-A1B8-BC042D74B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49" y="3401000"/>
            <a:ext cx="737033" cy="10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35C6FD3-9930-4C41-895C-1E16C8CE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870" y="3401000"/>
            <a:ext cx="1031846" cy="10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E1C938E-74FA-48D2-B35C-D660642F6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40" y="5064640"/>
            <a:ext cx="1031846" cy="103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87A4081-FBA8-496E-B4B5-33940A59CEAD}"/>
              </a:ext>
            </a:extLst>
          </p:cNvPr>
          <p:cNvCxnSpPr>
            <a:cxnSpLocks/>
            <a:stCxn id="1042" idx="0"/>
            <a:endCxn id="11" idx="2"/>
          </p:cNvCxnSpPr>
          <p:nvPr/>
        </p:nvCxnSpPr>
        <p:spPr>
          <a:xfrm flipV="1">
            <a:off x="7424863" y="4614273"/>
            <a:ext cx="0" cy="4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FE29415-76BC-4E1B-9DE0-1FEEB76BFCF0}"/>
              </a:ext>
            </a:extLst>
          </p:cNvPr>
          <p:cNvCxnSpPr>
            <a:cxnSpLocks/>
            <a:stCxn id="1028" idx="1"/>
            <a:endCxn id="6" idx="3"/>
          </p:cNvCxnSpPr>
          <p:nvPr/>
        </p:nvCxnSpPr>
        <p:spPr>
          <a:xfrm flipH="1" flipV="1">
            <a:off x="2227539" y="3680204"/>
            <a:ext cx="17239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AF2D69B-F067-4D16-A839-AA977377A92E}"/>
              </a:ext>
            </a:extLst>
          </p:cNvPr>
          <p:cNvCxnSpPr>
            <a:cxnSpLocks/>
            <a:stCxn id="1034" idx="3"/>
            <a:endCxn id="1036" idx="1"/>
          </p:cNvCxnSpPr>
          <p:nvPr/>
        </p:nvCxnSpPr>
        <p:spPr>
          <a:xfrm flipV="1">
            <a:off x="7424863" y="3916922"/>
            <a:ext cx="145574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A5702A-635E-4B24-9AD9-6720AE77B359}"/>
              </a:ext>
            </a:extLst>
          </p:cNvPr>
          <p:cNvSpPr txBox="1"/>
          <p:nvPr/>
        </p:nvSpPr>
        <p:spPr>
          <a:xfrm>
            <a:off x="3904249" y="427103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ABAE Model</a:t>
            </a:r>
          </a:p>
        </p:txBody>
      </p:sp>
      <p:pic>
        <p:nvPicPr>
          <p:cNvPr id="1044" name="Picture 20" descr="MLflow Tracking — MLflow 1.10.0 documentation">
            <a:extLst>
              <a:ext uri="{FF2B5EF4-FFF2-40B4-BE49-F238E27FC236}">
                <a16:creationId xmlns:a16="http://schemas.microsoft.com/office/drawing/2014/main" id="{85D73F02-8FEF-4022-8AC3-112CEB28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962" y="1849655"/>
            <a:ext cx="1695916" cy="6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20E405EA-9D94-4C96-8068-277F8019C93A}"/>
              </a:ext>
            </a:extLst>
          </p:cNvPr>
          <p:cNvCxnSpPr>
            <a:cxnSpLocks/>
            <a:stCxn id="1044" idx="2"/>
            <a:endCxn id="1028" idx="0"/>
          </p:cNvCxnSpPr>
          <p:nvPr/>
        </p:nvCxnSpPr>
        <p:spPr>
          <a:xfrm>
            <a:off x="4816920" y="2503148"/>
            <a:ext cx="2938" cy="59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6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53971-93D7-4938-A38D-630C795D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наше решение полезно для </a:t>
            </a:r>
            <a:r>
              <a:rPr lang="ru-RU" dirty="0" err="1"/>
              <a:t>СберБанка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DFC9D0-0C7C-4231-8C7C-2ED58BACE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Высокая точность</a:t>
            </a:r>
          </a:p>
          <a:p>
            <a:r>
              <a:rPr lang="ru-RU" dirty="0"/>
              <a:t>Удобство использования</a:t>
            </a:r>
          </a:p>
          <a:p>
            <a:r>
              <a:rPr lang="ru-RU" dirty="0"/>
              <a:t>Интеграция с различными </a:t>
            </a:r>
            <a:r>
              <a:rPr lang="en-US" dirty="0"/>
              <a:t>Task-Manager’</a:t>
            </a:r>
            <a:r>
              <a:rPr lang="ru-RU" dirty="0" err="1"/>
              <a:t>ами</a:t>
            </a:r>
            <a:r>
              <a:rPr lang="ru-RU" dirty="0"/>
              <a:t> (</a:t>
            </a:r>
            <a:r>
              <a:rPr lang="en-US" dirty="0"/>
              <a:t>Jira, Trello </a:t>
            </a:r>
            <a:r>
              <a:rPr lang="ru-RU" dirty="0"/>
              <a:t>и т.д.)</a:t>
            </a:r>
          </a:p>
          <a:p>
            <a:r>
              <a:rPr lang="ru-RU" dirty="0"/>
              <a:t>Продвинутый </a:t>
            </a:r>
            <a:r>
              <a:rPr lang="en-US" dirty="0"/>
              <a:t>DevOps-</a:t>
            </a:r>
            <a:r>
              <a:rPr lang="ru-RU" dirty="0"/>
              <a:t>процесс для доработок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9108F1-BF67-4C64-9430-1CBE6599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02.08.2020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11425"/>
      </p:ext>
    </p:extLst>
  </p:cSld>
  <p:clrMapOvr>
    <a:masterClrMapping/>
  </p:clrMapOvr>
</p:sld>
</file>

<file path=ppt/theme/theme1.xml><?xml version="1.0" encoding="utf-8"?>
<a:theme xmlns:a="http://schemas.openxmlformats.org/drawingml/2006/main" name="1_Ретроспектива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E9416FAF-F856-40AC-9675-C9B0760B1290}" vid="{1EEFFE07-2D5A-4CA5-A479-4D088CDD8AD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{8C30A711-F4FE-4B05-B395-40349A99CF4E}tf56160789</Template>
  <TotalTime>47</TotalTime>
  <Words>301</Words>
  <Application>Microsoft Office PowerPoint</Application>
  <PresentationFormat>Широкоэкранный</PresentationFormat>
  <Paragraphs>49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1_РетроспективаVTI</vt:lpstr>
      <vt:lpstr>Sber Online Система Анализа Комментариев</vt:lpstr>
      <vt:lpstr>Пишите код так, как будто его будет сопровождать склонный к насилию психопат, который знает, где вы живете</vt:lpstr>
      <vt:lpstr>LambdaTeam - Москва</vt:lpstr>
      <vt:lpstr>Решение</vt:lpstr>
      <vt:lpstr>Решение - ABAE</vt:lpstr>
      <vt:lpstr>Решение - iOS</vt:lpstr>
      <vt:lpstr>Решение – Генерация автоответа</vt:lpstr>
      <vt:lpstr>Схема решения</vt:lpstr>
      <vt:lpstr>Чем наше решение полезно для СберБанка?</vt:lpstr>
      <vt:lpstr>Что мы сделали лучше?</vt:lpstr>
      <vt:lpstr>Что мы могли бы сделать лучше?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Sber Online Отзывы клиентов</dc:title>
  <dc:creator>Maxim Eremin</dc:creator>
  <cp:lastModifiedBy>Maxim Eremin</cp:lastModifiedBy>
  <cp:revision>17</cp:revision>
  <dcterms:created xsi:type="dcterms:W3CDTF">2020-08-02T08:26:00Z</dcterms:created>
  <dcterms:modified xsi:type="dcterms:W3CDTF">2020-08-02T09:13:21Z</dcterms:modified>
</cp:coreProperties>
</file>